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9" r:id="rId8"/>
    <p:sldId id="271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27.07.2017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27.07.2017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27.07.2017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27.07.2017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27.07.2017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27.07.2017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27.07.2017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27.07.2017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tp@e-gov.lenobl.ru" TargetMode="External"/><Relationship Id="rId2" Type="http://schemas.openxmlformats.org/officeDocument/2006/relationships/hyperlink" Target="mailto:support-smev@e-gov.lenobl.ru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mailto:udc@e-gov.lenobl.r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tp@e-gov.lenobl.ru" TargetMode="External"/><Relationship Id="rId2" Type="http://schemas.openxmlformats.org/officeDocument/2006/relationships/hyperlink" Target="http://vplo.lenobl.ru/espd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smev.lenobl.ru/info/metod-materials.jsp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smev.lenobl.ru/info/metod-materials.jsp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764704"/>
            <a:ext cx="6728792" cy="1080120"/>
          </a:xfrm>
        </p:spPr>
        <p:txBody>
          <a:bodyPr>
            <a:normAutofit fontScale="92500"/>
          </a:bodyPr>
          <a:lstStyle/>
          <a:p>
            <a:r>
              <a:rPr lang="ru-RU" sz="4400" dirty="0" smtClean="0"/>
              <a:t>АИС «Межвед ЛО»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36912"/>
            <a:ext cx="7920880" cy="2016224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Портал межведомственного электронного взаимодействия Ленинградской области</a:t>
            </a:r>
            <a:br>
              <a:rPr lang="ru-RU" sz="3600" dirty="0" smtClean="0"/>
            </a:br>
            <a:endParaRPr lang="ru-RU" sz="3600" dirty="0"/>
          </a:p>
        </p:txBody>
      </p:sp>
      <p:pic>
        <p:nvPicPr>
          <p:cNvPr id="4" name="Объект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188640"/>
            <a:ext cx="941465" cy="1160989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683567" y="5085184"/>
            <a:ext cx="8142265" cy="1368152"/>
          </a:xfrm>
          <a:prstGeom prst="rect">
            <a:avLst/>
          </a:prstGeom>
        </p:spPr>
        <p:txBody>
          <a:bodyPr vert="horz" anchor="b">
            <a:normAutofit fontScale="67500" lnSpcReduction="20000"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2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3600" dirty="0" smtClean="0">
                <a:solidFill>
                  <a:schemeClr val="accent3">
                    <a:shade val="75000"/>
                  </a:schemeClr>
                </a:solidFill>
              </a:rPr>
              <a:t>ГКУ </a:t>
            </a:r>
            <a:r>
              <a:rPr lang="ru-RU" sz="3600" dirty="0">
                <a:solidFill>
                  <a:schemeClr val="accent3">
                    <a:shade val="75000"/>
                  </a:schemeClr>
                </a:solidFill>
              </a:rPr>
              <a:t>ЛО «Оператор «электронного правительства»</a:t>
            </a:r>
          </a:p>
          <a:p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07903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Услуги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Структура раздела</a:t>
            </a:r>
          </a:p>
          <a:p>
            <a:r>
              <a:rPr lang="ru-RU" dirty="0" smtClean="0"/>
              <a:t>Прием заявлений из МФЦ, ЕПГУ и РПГУ:</a:t>
            </a:r>
          </a:p>
          <a:p>
            <a:pPr lvl="1"/>
            <a:r>
              <a:rPr lang="ru-RU" dirty="0" smtClean="0"/>
              <a:t>Порядок принятия в работу заявлений</a:t>
            </a:r>
          </a:p>
          <a:p>
            <a:pPr lvl="1"/>
            <a:r>
              <a:rPr lang="ru-RU" dirty="0" smtClean="0"/>
              <a:t>Жалобы граждан</a:t>
            </a:r>
          </a:p>
          <a:p>
            <a:r>
              <a:rPr lang="ru-RU" dirty="0" smtClean="0"/>
              <a:t>Порядок обработки заявлений:</a:t>
            </a:r>
          </a:p>
          <a:p>
            <a:pPr lvl="1"/>
            <a:r>
              <a:rPr lang="ru-RU" dirty="0" smtClean="0"/>
              <a:t>Работа с заявлением, поданным с электронной подписью</a:t>
            </a:r>
          </a:p>
          <a:p>
            <a:pPr lvl="1"/>
            <a:r>
              <a:rPr lang="ru-RU" dirty="0" smtClean="0"/>
              <a:t>Работа с заявлением, поданным без электронной подписи</a:t>
            </a:r>
          </a:p>
          <a:p>
            <a:r>
              <a:rPr lang="ru-RU" dirty="0" smtClean="0"/>
              <a:t>Взаимодействие с ГБУ ЛО «МФЦ» в рамках функционала «Курьерская доставка.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pic>
        <p:nvPicPr>
          <p:cNvPr id="4" name="Объект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188640"/>
            <a:ext cx="941465" cy="1160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73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Дополнительный функционал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Личный кабинет</a:t>
            </a:r>
          </a:p>
          <a:p>
            <a:pPr lvl="1"/>
            <a:r>
              <a:rPr lang="ru-RU" dirty="0" smtClean="0"/>
              <a:t>Вкладка «избранное»</a:t>
            </a:r>
          </a:p>
          <a:p>
            <a:pPr lvl="1"/>
            <a:r>
              <a:rPr lang="ru-RU" dirty="0" smtClean="0"/>
              <a:t>Вкладка «Дополнительная информация»</a:t>
            </a:r>
          </a:p>
          <a:p>
            <a:pPr lvl="1"/>
            <a:r>
              <a:rPr lang="ru-RU" dirty="0" smtClean="0"/>
              <a:t>Вкладка «Смена пароля»</a:t>
            </a:r>
          </a:p>
          <a:p>
            <a:r>
              <a:rPr lang="ru-RU" dirty="0"/>
              <a:t>Обратная </a:t>
            </a:r>
            <a:r>
              <a:rPr lang="ru-RU" dirty="0" smtClean="0"/>
              <a:t>связь</a:t>
            </a:r>
          </a:p>
          <a:p>
            <a:pPr lvl="1"/>
            <a:r>
              <a:rPr lang="ru-RU" dirty="0" smtClean="0"/>
              <a:t>Новое обращение</a:t>
            </a:r>
          </a:p>
          <a:p>
            <a:pPr lvl="1"/>
            <a:r>
              <a:rPr lang="ru-RU" dirty="0" smtClean="0"/>
              <a:t>Работа со списком обращений – основные статусы</a:t>
            </a:r>
            <a:endParaRPr lang="ru-RU" dirty="0"/>
          </a:p>
          <a:p>
            <a:r>
              <a:rPr lang="ru-RU" dirty="0" smtClean="0"/>
              <a:t>Отчеты</a:t>
            </a:r>
          </a:p>
          <a:p>
            <a:pPr lvl="1"/>
            <a:r>
              <a:rPr lang="ru-RU" dirty="0" smtClean="0"/>
              <a:t>Формирование отчёта</a:t>
            </a:r>
          </a:p>
          <a:p>
            <a:pPr lvl="1"/>
            <a:r>
              <a:rPr lang="ru-RU" dirty="0" smtClean="0"/>
              <a:t>Экспорт отчёта и вывод на печать</a:t>
            </a:r>
            <a:endParaRPr lang="ru-RU" dirty="0"/>
          </a:p>
          <a:p>
            <a:endParaRPr lang="ru-RU" dirty="0"/>
          </a:p>
        </p:txBody>
      </p:sp>
      <p:pic>
        <p:nvPicPr>
          <p:cNvPr id="4" name="Объект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188640"/>
            <a:ext cx="941465" cy="1160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41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2765"/>
            <a:ext cx="8534400" cy="758952"/>
          </a:xfrm>
        </p:spPr>
        <p:txBody>
          <a:bodyPr>
            <a:normAutofit/>
          </a:bodyPr>
          <a:lstStyle/>
          <a:p>
            <a:r>
              <a:rPr lang="ru-RU" sz="2200" dirty="0"/>
              <a:t>Дополнительное ПО для работы с АИС "</a:t>
            </a:r>
            <a:r>
              <a:rPr lang="ru-RU" sz="2200" dirty="0" err="1"/>
              <a:t>Межвед</a:t>
            </a:r>
            <a:r>
              <a:rPr lang="ru-RU" sz="2200" dirty="0"/>
              <a:t>" ЛО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Модуль формирования «ЭЦП»</a:t>
            </a:r>
          </a:p>
          <a:p>
            <a:pPr lvl="1"/>
            <a:r>
              <a:rPr lang="ru-RU" dirty="0" smtClean="0"/>
              <a:t>Скачивание модуля формирования ЭЦП</a:t>
            </a:r>
          </a:p>
          <a:p>
            <a:pPr lvl="1"/>
            <a:r>
              <a:rPr lang="ru-RU" dirty="0" smtClean="0"/>
              <a:t>Требования к ЭЦП при работе с АИС «</a:t>
            </a:r>
            <a:r>
              <a:rPr lang="ru-RU" dirty="0" err="1" smtClean="0"/>
              <a:t>Межвед</a:t>
            </a:r>
            <a:r>
              <a:rPr lang="ru-RU" dirty="0" smtClean="0"/>
              <a:t>» ЛО:</a:t>
            </a:r>
          </a:p>
          <a:p>
            <a:pPr lvl="2"/>
            <a:r>
              <a:rPr lang="ru-RU" dirty="0" smtClean="0"/>
              <a:t>Федеральное казначейство</a:t>
            </a:r>
          </a:p>
          <a:p>
            <a:pPr lvl="2"/>
            <a:r>
              <a:rPr lang="ru-RU" dirty="0" smtClean="0"/>
              <a:t>Р-сведения</a:t>
            </a:r>
          </a:p>
          <a:p>
            <a:pPr lvl="2"/>
            <a:r>
              <a:rPr lang="ru-RU" dirty="0" smtClean="0"/>
              <a:t>«Горизонтальные» запросы ОИВ и ОМСУ</a:t>
            </a:r>
          </a:p>
          <a:p>
            <a:pPr lvl="2"/>
            <a:r>
              <a:rPr lang="ru-RU" dirty="0" smtClean="0"/>
              <a:t>Решения по заявлениям на оказание услуг</a:t>
            </a:r>
          </a:p>
          <a:p>
            <a:pPr lvl="1"/>
            <a:r>
              <a:rPr lang="ru-RU" dirty="0" smtClean="0"/>
              <a:t>Установка модуля формирования ЭЦП</a:t>
            </a:r>
          </a:p>
          <a:p>
            <a:r>
              <a:rPr lang="ru-RU" dirty="0" smtClean="0"/>
              <a:t>Требования к дополнительному программному обеспечения на рабочих местах пользователей АИС «</a:t>
            </a:r>
            <a:r>
              <a:rPr lang="ru-RU" dirty="0" err="1" smtClean="0"/>
              <a:t>Межвед</a:t>
            </a:r>
            <a:r>
              <a:rPr lang="ru-RU" dirty="0" smtClean="0"/>
              <a:t>» ЛО</a:t>
            </a:r>
          </a:p>
          <a:p>
            <a:pPr lvl="1"/>
            <a:r>
              <a:rPr lang="ru-RU" dirty="0" smtClean="0"/>
              <a:t>Скачивание дополнительного ПО</a:t>
            </a:r>
          </a:p>
          <a:p>
            <a:pPr lvl="1"/>
            <a:r>
              <a:rPr lang="ru-RU" dirty="0" smtClean="0"/>
              <a:t>Установка дополнительного ПО</a:t>
            </a:r>
            <a:endParaRPr lang="ru-RU" dirty="0"/>
          </a:p>
        </p:txBody>
      </p:sp>
      <p:pic>
        <p:nvPicPr>
          <p:cNvPr id="4" name="Объект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188640"/>
            <a:ext cx="941465" cy="1160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03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Контактные данные по вопросам работы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АИС </a:t>
            </a:r>
            <a:r>
              <a:rPr lang="ru-RU" sz="2400" dirty="0"/>
              <a:t>"</a:t>
            </a:r>
            <a:r>
              <a:rPr lang="ru-RU" sz="2400" dirty="0" err="1"/>
              <a:t>Межвед</a:t>
            </a:r>
            <a:r>
              <a:rPr lang="ru-RU" sz="2400" dirty="0"/>
              <a:t>" ЛО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Служба технической поддержки ГКУ ЛО «ОЭП»</a:t>
            </a:r>
          </a:p>
          <a:p>
            <a:pPr lvl="1"/>
            <a:r>
              <a:rPr lang="ru-RU" dirty="0" smtClean="0"/>
              <a:t>Контактный номер телефона: 456-11-01</a:t>
            </a:r>
          </a:p>
          <a:p>
            <a:pPr lvl="1"/>
            <a:r>
              <a:rPr lang="ru-RU" dirty="0" smtClean="0"/>
              <a:t>Адрес электронной почты: </a:t>
            </a:r>
            <a:r>
              <a:rPr lang="en-US" dirty="0" smtClean="0">
                <a:hlinkClick r:id="rId2"/>
              </a:rPr>
              <a:t>support-smev@e-gov.lenobl.ru</a:t>
            </a:r>
            <a:endParaRPr lang="ru-RU" dirty="0" smtClean="0"/>
          </a:p>
          <a:p>
            <a:pPr lvl="1"/>
            <a:r>
              <a:rPr lang="ru-RU" dirty="0" smtClean="0"/>
              <a:t>Использование функционала «Обратной связи»</a:t>
            </a:r>
          </a:p>
          <a:p>
            <a:pPr lvl="1"/>
            <a:r>
              <a:rPr lang="ru-RU" dirty="0" smtClean="0"/>
              <a:t>Время работы: с 8:00 до 18:00, пятница - с 8:00 до 17:00. </a:t>
            </a:r>
            <a:endParaRPr lang="ru-RU" dirty="0"/>
          </a:p>
          <a:p>
            <a:r>
              <a:rPr lang="ru-RU" dirty="0" smtClean="0"/>
              <a:t>Организация доступа к сети ЕСПД ЛО</a:t>
            </a:r>
          </a:p>
          <a:p>
            <a:pPr lvl="1"/>
            <a:r>
              <a:rPr lang="ru-RU" dirty="0"/>
              <a:t>Контактный номер телефона: </a:t>
            </a:r>
            <a:r>
              <a:rPr lang="ru-RU" dirty="0" smtClean="0"/>
              <a:t>456-11-00</a:t>
            </a:r>
            <a:endParaRPr lang="ru-RU" dirty="0"/>
          </a:p>
          <a:p>
            <a:pPr lvl="1"/>
            <a:r>
              <a:rPr lang="ru-RU" dirty="0"/>
              <a:t>Адрес электронной почты: </a:t>
            </a:r>
            <a:r>
              <a:rPr lang="en-US" dirty="0" smtClean="0">
                <a:hlinkClick r:id="rId3"/>
              </a:rPr>
              <a:t>tp@e-gov.lenobl.ru</a:t>
            </a:r>
            <a:r>
              <a:rPr lang="en-US" dirty="0" smtClean="0"/>
              <a:t> </a:t>
            </a:r>
            <a:r>
              <a:rPr lang="ru-RU" dirty="0" smtClean="0"/>
              <a:t>и </a:t>
            </a:r>
            <a:r>
              <a:rPr lang="en-US" dirty="0" smtClean="0"/>
              <a:t>support@lenreg.ru</a:t>
            </a:r>
            <a:endParaRPr lang="ru-RU" dirty="0"/>
          </a:p>
          <a:p>
            <a:r>
              <a:rPr lang="ru-RU" dirty="0" smtClean="0"/>
              <a:t>Удостоверяющий центр Правительства ЛО</a:t>
            </a:r>
          </a:p>
          <a:p>
            <a:pPr lvl="1"/>
            <a:r>
              <a:rPr lang="ru-RU" dirty="0"/>
              <a:t>Контактный номер телефона: (812) </a:t>
            </a:r>
            <a:r>
              <a:rPr lang="ru-RU" dirty="0" smtClean="0"/>
              <a:t>456-11-14</a:t>
            </a:r>
          </a:p>
          <a:p>
            <a:pPr lvl="1"/>
            <a:r>
              <a:rPr lang="ru-RU" dirty="0" smtClean="0"/>
              <a:t>Адрес </a:t>
            </a:r>
            <a:r>
              <a:rPr lang="ru-RU" dirty="0"/>
              <a:t>электронной почты: </a:t>
            </a:r>
            <a:r>
              <a:rPr lang="en-US" dirty="0" smtClean="0">
                <a:hlinkClick r:id="rId4"/>
              </a:rPr>
              <a:t>udc@e-gov.lenobl.ru</a:t>
            </a:r>
            <a:endParaRPr lang="ru-RU" dirty="0" smtClean="0"/>
          </a:p>
          <a:p>
            <a:pPr lvl="1"/>
            <a:r>
              <a:rPr lang="ru-RU" dirty="0" smtClean="0"/>
              <a:t>Адрес СПб, ул. Кантемировская </a:t>
            </a:r>
            <a:r>
              <a:rPr lang="ru-RU" dirty="0"/>
              <a:t>д.1, корп.1 оф</a:t>
            </a:r>
            <a:r>
              <a:rPr lang="ru-RU" dirty="0" smtClean="0"/>
              <a:t>. 306</a:t>
            </a:r>
          </a:p>
          <a:p>
            <a:pPr lvl="1"/>
            <a:r>
              <a:rPr lang="ru-RU" dirty="0"/>
              <a:t>Время работы: с </a:t>
            </a:r>
            <a:r>
              <a:rPr lang="ru-RU" dirty="0" smtClean="0"/>
              <a:t>9:00 </a:t>
            </a:r>
            <a:r>
              <a:rPr lang="ru-RU" dirty="0"/>
              <a:t>до 18:00, пятница - с </a:t>
            </a:r>
            <a:r>
              <a:rPr lang="ru-RU" dirty="0" smtClean="0"/>
              <a:t>9:00 </a:t>
            </a:r>
            <a:r>
              <a:rPr lang="ru-RU" dirty="0"/>
              <a:t>до 17:00.</a:t>
            </a:r>
            <a:endParaRPr lang="en-US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Объект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188640"/>
            <a:ext cx="941465" cy="1160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71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dirty="0" smtClean="0"/>
              <a:t>Основные функции АИС «Межвед ЛО»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Отправка межведомственных электронных запросов ФОИВ, а также ОИВ и ОМСУ Ленинградской области (Ф-сведения и отправка «Горизонтальных» запросы)</a:t>
            </a:r>
          </a:p>
          <a:p>
            <a:pPr algn="just"/>
            <a:r>
              <a:rPr lang="ru-RU" dirty="0" smtClean="0"/>
              <a:t>Прием запросов и предоставление  ответов ФОИВ, а также ОИВ и ОМСУ Ленинградской области (Р-сведения и отправка ответов по «горизонтальным» запросам)</a:t>
            </a:r>
          </a:p>
          <a:p>
            <a:pPr algn="just"/>
            <a:r>
              <a:rPr lang="ru-RU" dirty="0" smtClean="0"/>
              <a:t>Прием заявлений на оказание государственных и муниципальных услуг, направленных с ЕПГУ, РПГУ и МФЦ</a:t>
            </a:r>
            <a:endParaRPr lang="ru-RU" dirty="0"/>
          </a:p>
        </p:txBody>
      </p:sp>
      <p:pic>
        <p:nvPicPr>
          <p:cNvPr id="4" name="Объект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188640"/>
            <a:ext cx="941465" cy="1160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6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778098"/>
          </a:xfrm>
        </p:spPr>
        <p:txBody>
          <a:bodyPr/>
          <a:lstStyle/>
          <a:p>
            <a:r>
              <a:rPr lang="ru-RU" dirty="0" smtClean="0"/>
              <a:t>Нормативные-правовые акты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1484784"/>
            <a:ext cx="8291264" cy="4824536"/>
          </a:xfrm>
        </p:spPr>
        <p:txBody>
          <a:bodyPr>
            <a:normAutofit fontScale="25000" lnSpcReduction="20000"/>
          </a:bodyPr>
          <a:lstStyle/>
          <a:p>
            <a:pPr lvl="0" algn="just"/>
            <a:r>
              <a:rPr lang="ru-RU" sz="5200" b="1" dirty="0" smtClean="0"/>
              <a:t>ФЗ от </a:t>
            </a:r>
            <a:r>
              <a:rPr lang="ru-RU" sz="5200" b="1" dirty="0"/>
              <a:t>27 июля 2010 г. № 210-ФЗ</a:t>
            </a:r>
            <a:r>
              <a:rPr lang="ru-RU" sz="5200" dirty="0"/>
              <a:t> «Об организации предоставления государственных и муниципальных услуг»;</a:t>
            </a:r>
          </a:p>
          <a:p>
            <a:pPr algn="just"/>
            <a:r>
              <a:rPr lang="ru-RU" sz="5200" b="1" dirty="0" smtClean="0"/>
              <a:t>Распоряжение </a:t>
            </a:r>
            <a:r>
              <a:rPr lang="ru-RU" sz="5200" b="1" dirty="0"/>
              <a:t>Правительства РФ от 29.06.2012 N 1123-р </a:t>
            </a:r>
            <a:r>
              <a:rPr lang="ru-RU" sz="5200" dirty="0" smtClean="0"/>
              <a:t>"</a:t>
            </a:r>
            <a:r>
              <a:rPr lang="ru-RU" sz="5200" dirty="0"/>
              <a:t>О перечне сведений, находящихся в распоряжении государственных органов субъектов РФ, органов местного самоуправления, территориальных государственных внебюджетных </a:t>
            </a:r>
            <a:r>
              <a:rPr lang="ru-RU" sz="5200" dirty="0" smtClean="0"/>
              <a:t>фондов»</a:t>
            </a:r>
          </a:p>
          <a:p>
            <a:pPr algn="just"/>
            <a:r>
              <a:rPr lang="ru-RU" sz="5200" b="1" dirty="0"/>
              <a:t>Распоряжение Правительства РФ от 17.12.2009 N 1993-р </a:t>
            </a:r>
            <a:r>
              <a:rPr lang="ru-RU" sz="5200" b="1" dirty="0" smtClean="0"/>
              <a:t> </a:t>
            </a:r>
            <a:r>
              <a:rPr lang="ru-RU" sz="5200" dirty="0" smtClean="0"/>
              <a:t>«Об </a:t>
            </a:r>
            <a:r>
              <a:rPr lang="ru-RU" sz="5200" dirty="0"/>
              <a:t>утверждении сводного перечня первоочередных государственных и муниципальных услуг, предоставляемых в электронном </a:t>
            </a:r>
            <a:r>
              <a:rPr lang="ru-RU" sz="5200" dirty="0" smtClean="0"/>
              <a:t>виде»</a:t>
            </a:r>
          </a:p>
          <a:p>
            <a:pPr algn="just"/>
            <a:r>
              <a:rPr lang="ru-RU" sz="5200" b="1" dirty="0"/>
              <a:t>Постановление Правительства Ленинградской области от 30.11.2011 N </a:t>
            </a:r>
            <a:r>
              <a:rPr lang="ru-RU" sz="5200" b="1" dirty="0" smtClean="0"/>
              <a:t>411 </a:t>
            </a:r>
            <a:r>
              <a:rPr lang="ru-RU" sz="5200" dirty="0"/>
              <a:t>"Об организации и проведении работ по проектированию межведомственного и(или) межуровневого информационного взаимодействия при предоставлении государственных услуг в </a:t>
            </a:r>
            <a:r>
              <a:rPr lang="ru-RU" sz="5200" dirty="0" smtClean="0"/>
              <a:t>Лен. области»</a:t>
            </a:r>
          </a:p>
          <a:p>
            <a:pPr algn="just"/>
            <a:r>
              <a:rPr lang="ru-RU" sz="5200" b="1" dirty="0"/>
              <a:t>Распоряжение Правительства Ленинградской области от 02.04.2013 N 118-р </a:t>
            </a:r>
            <a:r>
              <a:rPr lang="ru-RU" sz="5200" dirty="0"/>
              <a:t>"О предоставлении органами исполнительной власти и органами местного самоуправления Ленинградской области либо подведомственными им организациями сведений по запросам федеральных органов исполнительной власти, органов государственных внебюджетных фондов, органов исполнительной власти и органов местного самоуправления другого субъекта </a:t>
            </a:r>
            <a:r>
              <a:rPr lang="ru-RU" sz="5200" dirty="0" smtClean="0"/>
              <a:t>РФ для </a:t>
            </a:r>
            <a:r>
              <a:rPr lang="ru-RU" sz="5200" dirty="0"/>
              <a:t>предоставления ими государственных или муниципальных услуг</a:t>
            </a:r>
            <a:r>
              <a:rPr lang="ru-RU" sz="5200" dirty="0" smtClean="0"/>
              <a:t>"</a:t>
            </a:r>
          </a:p>
          <a:p>
            <a:pPr algn="just"/>
            <a:r>
              <a:rPr lang="ru-RU" sz="5200" b="1" dirty="0" smtClean="0"/>
              <a:t>Постановление </a:t>
            </a:r>
            <a:r>
              <a:rPr lang="ru-RU" sz="5200" b="1" dirty="0"/>
              <a:t>Правительства Ленинградской области от 30.09.2011 N 310 </a:t>
            </a:r>
            <a:r>
              <a:rPr lang="ru-RU" sz="5200" dirty="0"/>
              <a:t>"Об утверждении плана-графика перехода на предоставление государственных и муниципальных услуг в электронной форме </a:t>
            </a:r>
            <a:r>
              <a:rPr lang="ru-RU" sz="5200" dirty="0" smtClean="0"/>
              <a:t>ОИВ и ОМСУ ЛО»;</a:t>
            </a:r>
          </a:p>
          <a:p>
            <a:pPr algn="just"/>
            <a:r>
              <a:rPr lang="ru-RU" sz="5200" b="1" dirty="0"/>
              <a:t>Постановление Правительства РФ от 08.09.2010 N 697 </a:t>
            </a:r>
            <a:r>
              <a:rPr lang="ru-RU" sz="5200" b="1" dirty="0" smtClean="0"/>
              <a:t> </a:t>
            </a:r>
            <a:r>
              <a:rPr lang="ru-RU" sz="5200" dirty="0" smtClean="0"/>
              <a:t>"</a:t>
            </a:r>
            <a:r>
              <a:rPr lang="ru-RU" sz="5200" dirty="0"/>
              <a:t>О единой системе межведомственного электронного </a:t>
            </a:r>
            <a:r>
              <a:rPr lang="ru-RU" sz="5200" dirty="0" smtClean="0"/>
              <a:t>взаимодействия«</a:t>
            </a:r>
          </a:p>
          <a:p>
            <a:pPr lvl="0" algn="just"/>
            <a:r>
              <a:rPr lang="ru-RU" sz="5200" b="1" dirty="0"/>
              <a:t>Постановление Правительства Ленинградской области от 23 мая 2011 № 148 </a:t>
            </a:r>
            <a:r>
              <a:rPr lang="ru-RU" sz="5200" dirty="0"/>
              <a:t>«Об определении оператора региональной информационной системы межведомственного электронного взаимодействия Ленинградской области</a:t>
            </a:r>
            <a:r>
              <a:rPr lang="ru-RU" sz="5200" dirty="0" smtClean="0"/>
              <a:t>»;</a:t>
            </a:r>
          </a:p>
          <a:p>
            <a:pPr algn="just"/>
            <a:r>
              <a:rPr lang="ru-RU" sz="5200" b="1" dirty="0"/>
              <a:t>Постановление Правительства Ленинградской области от 29 декабря 2012 г. №452</a:t>
            </a:r>
            <a:r>
              <a:rPr lang="ru-RU" sz="5200" dirty="0"/>
              <a:t> «Об утверждении положения о Региональной системе межведомственного электронного взаимодействия Ленинградской области».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Объект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188640"/>
            <a:ext cx="941465" cy="1160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55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Порядок подключения </a:t>
            </a:r>
            <a:r>
              <a:rPr lang="ru-RU" sz="2400" dirty="0"/>
              <a:t>к АИС "</a:t>
            </a:r>
            <a:r>
              <a:rPr lang="ru-RU" sz="2400" dirty="0" err="1"/>
              <a:t>Межвед</a:t>
            </a:r>
            <a:r>
              <a:rPr lang="ru-RU" sz="2400" dirty="0"/>
              <a:t>" ЛО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Подключение к ЕСПД ЛО</a:t>
            </a:r>
          </a:p>
          <a:p>
            <a:pPr lvl="1"/>
            <a:r>
              <a:rPr lang="ru-RU" dirty="0" smtClean="0"/>
              <a:t>Приказ №25 от 18.07.2017 года Приказ №26 </a:t>
            </a:r>
            <a:r>
              <a:rPr lang="ru-RU" dirty="0"/>
              <a:t>от 18.07.2017 </a:t>
            </a:r>
            <a:r>
              <a:rPr lang="ru-RU" dirty="0" smtClean="0"/>
              <a:t>Комитета </a:t>
            </a:r>
            <a:r>
              <a:rPr lang="ru-RU" dirty="0"/>
              <a:t>по связи и информатизации Ленинградской </a:t>
            </a:r>
            <a:r>
              <a:rPr lang="ru-RU" dirty="0" smtClean="0"/>
              <a:t>области: </a:t>
            </a:r>
            <a:r>
              <a:rPr lang="ru-RU" u="sng" dirty="0" smtClean="0">
                <a:hlinkClick r:id="rId2"/>
              </a:rPr>
              <a:t>http://vplo.lenobl.ru/espd</a:t>
            </a:r>
            <a:endParaRPr lang="ru-RU" u="sng" dirty="0" smtClean="0"/>
          </a:p>
          <a:p>
            <a:pPr lvl="1"/>
            <a:r>
              <a:rPr lang="ru-RU" dirty="0"/>
              <a:t>Контактный номер телефона: 456-11-00</a:t>
            </a:r>
          </a:p>
          <a:p>
            <a:pPr lvl="1"/>
            <a:r>
              <a:rPr lang="ru-RU" dirty="0"/>
              <a:t>Адрес электронной почты: </a:t>
            </a:r>
            <a:r>
              <a:rPr lang="en-US" dirty="0" smtClean="0">
                <a:hlinkClick r:id="rId3"/>
              </a:rPr>
              <a:t>tp@e-gov.lenobl.ru</a:t>
            </a:r>
            <a:r>
              <a:rPr lang="ru-RU" dirty="0" smtClean="0"/>
              <a:t> и </a:t>
            </a:r>
            <a:r>
              <a:rPr lang="en-US" dirty="0" smtClean="0"/>
              <a:t>support@lenreg.ru</a:t>
            </a:r>
            <a:endParaRPr lang="ru-RU" u="sng" dirty="0" smtClean="0"/>
          </a:p>
          <a:p>
            <a:r>
              <a:rPr lang="ru-RU" dirty="0" smtClean="0"/>
              <a:t>Получение учётной записи для АИС «</a:t>
            </a:r>
            <a:r>
              <a:rPr lang="ru-RU" dirty="0" err="1" smtClean="0"/>
              <a:t>Межвед</a:t>
            </a:r>
            <a:r>
              <a:rPr lang="ru-RU" dirty="0" smtClean="0"/>
              <a:t>» ЛО</a:t>
            </a:r>
          </a:p>
          <a:p>
            <a:pPr lvl="1"/>
            <a:r>
              <a:rPr lang="ru-RU" dirty="0" smtClean="0"/>
              <a:t>Заявление доступно в разделе «Документы» или по адресу: </a:t>
            </a: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smev.lenobl.ru/info/metod-materials.jsp</a:t>
            </a:r>
            <a:endParaRPr lang="ru-RU" dirty="0" smtClean="0"/>
          </a:p>
          <a:p>
            <a:pPr lvl="1"/>
            <a:r>
              <a:rPr lang="ru-RU" dirty="0"/>
              <a:t>Заявление необходимо направить</a:t>
            </a:r>
            <a:r>
              <a:rPr lang="ru-RU" dirty="0" smtClean="0"/>
              <a:t>:</a:t>
            </a:r>
          </a:p>
          <a:p>
            <a:pPr lvl="2"/>
            <a:r>
              <a:rPr lang="ru-RU" dirty="0"/>
              <a:t>в электронном виде в формате </a:t>
            </a:r>
            <a:r>
              <a:rPr lang="ru-RU" b="1" u="sng" dirty="0"/>
              <a:t>.</a:t>
            </a:r>
            <a:r>
              <a:rPr lang="ru-RU" b="1" u="sng" dirty="0" err="1"/>
              <a:t>doc</a:t>
            </a:r>
            <a:r>
              <a:rPr lang="ru-RU" b="1" u="sng" dirty="0"/>
              <a:t> </a:t>
            </a:r>
            <a:r>
              <a:rPr lang="ru-RU" dirty="0"/>
              <a:t>на адрес smev-support@e-gov.lenobl.ru, в теме письма указав «Заявка на доступ к АИС «</a:t>
            </a:r>
            <a:r>
              <a:rPr lang="ru-RU" dirty="0" err="1"/>
              <a:t>Межвед</a:t>
            </a:r>
            <a:r>
              <a:rPr lang="ru-RU" dirty="0"/>
              <a:t> ЛО от __наименование организации</a:t>
            </a:r>
            <a:r>
              <a:rPr lang="ru-RU" dirty="0" smtClean="0"/>
              <a:t>__»;</a:t>
            </a:r>
          </a:p>
          <a:p>
            <a:pPr lvl="2"/>
            <a:r>
              <a:rPr lang="ru-RU" dirty="0"/>
              <a:t>официальным письмом в ГКУ ЛО «ОЭП» по адресу : 191119, Санкт-Петербург, </a:t>
            </a:r>
            <a:r>
              <a:rPr lang="ru-RU" dirty="0" err="1"/>
              <a:t>ул.Воронежская</a:t>
            </a:r>
            <a:r>
              <a:rPr lang="ru-RU" dirty="0"/>
              <a:t> д.5</a:t>
            </a:r>
            <a:endParaRPr lang="ru-RU" dirty="0" smtClean="0"/>
          </a:p>
          <a:p>
            <a:endParaRPr lang="ru-RU" dirty="0" smtClean="0"/>
          </a:p>
        </p:txBody>
      </p:sp>
      <p:pic>
        <p:nvPicPr>
          <p:cNvPr id="4" name="Объект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188640"/>
            <a:ext cx="941465" cy="1160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73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разделы системы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Исходящие запросы:</a:t>
            </a:r>
          </a:p>
          <a:p>
            <a:pPr lvl="1"/>
            <a:r>
              <a:rPr lang="ru-RU" dirty="0" smtClean="0"/>
              <a:t>отправка запросов в ФОИВ</a:t>
            </a:r>
          </a:p>
          <a:p>
            <a:pPr lvl="1"/>
            <a:r>
              <a:rPr lang="ru-RU" dirty="0" smtClean="0"/>
              <a:t>отправка запросов ОИВ И ОМСУ ЛО</a:t>
            </a:r>
          </a:p>
          <a:p>
            <a:r>
              <a:rPr lang="ru-RU" dirty="0" smtClean="0"/>
              <a:t>Входящие запросы:</a:t>
            </a:r>
          </a:p>
          <a:p>
            <a:pPr lvl="1"/>
            <a:r>
              <a:rPr lang="ru-RU" dirty="0" smtClean="0"/>
              <a:t>отправка ответов на входящие запросы ФОИВ</a:t>
            </a:r>
          </a:p>
          <a:p>
            <a:pPr lvl="1"/>
            <a:r>
              <a:rPr lang="ru-RU" dirty="0" smtClean="0"/>
              <a:t>отправка ответов на входящие запросы ОИВ и ОМСУ ЛО</a:t>
            </a:r>
          </a:p>
          <a:p>
            <a:r>
              <a:rPr lang="ru-RU" dirty="0" smtClean="0"/>
              <a:t>Услуги</a:t>
            </a:r>
          </a:p>
          <a:p>
            <a:pPr lvl="1"/>
            <a:r>
              <a:rPr lang="ru-RU" dirty="0" smtClean="0"/>
              <a:t>Получение и обработка заявлений граждан в электронном виде с ПГУ ЛО и ЕПГУ</a:t>
            </a:r>
          </a:p>
          <a:p>
            <a:pPr lvl="1"/>
            <a:r>
              <a:rPr lang="ru-RU" dirty="0" smtClean="0"/>
              <a:t>Получение и обработка заявлений граждан в электронном виде из филиалов ГБУ «МФЦ» ЛО</a:t>
            </a:r>
          </a:p>
          <a:p>
            <a:r>
              <a:rPr lang="ru-RU" dirty="0" smtClean="0"/>
              <a:t>Работа с «расширенным поиском»</a:t>
            </a:r>
          </a:p>
          <a:p>
            <a:r>
              <a:rPr lang="ru-RU" dirty="0" smtClean="0"/>
              <a:t>Личный кабинет</a:t>
            </a:r>
          </a:p>
          <a:p>
            <a:r>
              <a:rPr lang="ru-RU" dirty="0" smtClean="0"/>
              <a:t>Обратная связь</a:t>
            </a:r>
          </a:p>
          <a:p>
            <a:r>
              <a:rPr lang="ru-RU" dirty="0" smtClean="0"/>
              <a:t>Раздел «документы»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Объект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188640"/>
            <a:ext cx="941465" cy="1160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91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Исходящие запросы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1340768"/>
            <a:ext cx="8291264" cy="4785395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Структура раздела</a:t>
            </a:r>
          </a:p>
          <a:p>
            <a:r>
              <a:rPr lang="ru-RU" dirty="0" smtClean="0"/>
              <a:t>Виды запросов:</a:t>
            </a:r>
          </a:p>
          <a:p>
            <a:pPr lvl="1"/>
            <a:r>
              <a:rPr lang="ru-RU" dirty="0" smtClean="0"/>
              <a:t>синхронные </a:t>
            </a:r>
          </a:p>
          <a:p>
            <a:pPr lvl="1"/>
            <a:r>
              <a:rPr lang="ru-RU" dirty="0"/>
              <a:t>а</a:t>
            </a:r>
            <a:r>
              <a:rPr lang="ru-RU" dirty="0" smtClean="0"/>
              <a:t>синхронные</a:t>
            </a:r>
          </a:p>
          <a:p>
            <a:r>
              <a:rPr lang="ru-RU" dirty="0" smtClean="0"/>
              <a:t>Мониторинг доступности сервисов ФОИВ в ЕСМЭВ</a:t>
            </a:r>
          </a:p>
          <a:p>
            <a:r>
              <a:rPr lang="ru-RU" dirty="0" smtClean="0"/>
              <a:t>Примеры синхронных запросов:</a:t>
            </a:r>
          </a:p>
          <a:p>
            <a:pPr lvl="1"/>
            <a:r>
              <a:rPr lang="ru-RU" dirty="0" smtClean="0"/>
              <a:t>ПФР </a:t>
            </a:r>
            <a:r>
              <a:rPr lang="ru-RU" dirty="0"/>
              <a:t>-  </a:t>
            </a:r>
            <a:r>
              <a:rPr lang="ru-RU" dirty="0" smtClean="0"/>
              <a:t>СНИЛС </a:t>
            </a:r>
            <a:r>
              <a:rPr lang="ru-RU" dirty="0"/>
              <a:t>по фамильно-именной группе</a:t>
            </a:r>
            <a:endParaRPr lang="ru-RU" dirty="0" smtClean="0"/>
          </a:p>
          <a:p>
            <a:pPr lvl="1"/>
            <a:r>
              <a:rPr lang="ru-RU" dirty="0" smtClean="0"/>
              <a:t>ФНС - </a:t>
            </a:r>
            <a:r>
              <a:rPr lang="ru-RU" dirty="0"/>
              <a:t>Запрос сведений об ИНН физического лица</a:t>
            </a:r>
            <a:endParaRPr lang="ru-RU" dirty="0" smtClean="0"/>
          </a:p>
          <a:p>
            <a:r>
              <a:rPr lang="ru-RU" dirty="0"/>
              <a:t>Примеры </a:t>
            </a:r>
            <a:r>
              <a:rPr lang="ru-RU" dirty="0" smtClean="0"/>
              <a:t>асинхронных </a:t>
            </a:r>
            <a:r>
              <a:rPr lang="ru-RU" dirty="0"/>
              <a:t>запросов:</a:t>
            </a:r>
          </a:p>
          <a:p>
            <a:pPr lvl="1"/>
            <a:r>
              <a:rPr lang="ru-RU" dirty="0"/>
              <a:t>МВД - Сведения о наличии (отсутствии) судимости и (или) факта уголовного преследования</a:t>
            </a:r>
          </a:p>
          <a:p>
            <a:pPr lvl="1"/>
            <a:r>
              <a:rPr lang="ru-RU" dirty="0"/>
              <a:t>ФНС - Краткая выписка из ЕГРИП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marL="57150" indent="0"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4" name="Объект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188640"/>
            <a:ext cx="941465" cy="1160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94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Исходящие </a:t>
            </a:r>
            <a:r>
              <a:rPr lang="ru-RU" dirty="0" smtClean="0"/>
              <a:t>запросы: </a:t>
            </a:r>
            <a:r>
              <a:rPr lang="ru-RU" dirty="0"/>
              <a:t>ГИС </a:t>
            </a:r>
            <a:r>
              <a:rPr lang="ru-RU" dirty="0" smtClean="0"/>
              <a:t>ГМП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Общий порядок взаимодействия с ГИС ГМП</a:t>
            </a:r>
          </a:p>
          <a:p>
            <a:pPr lvl="1"/>
            <a:r>
              <a:rPr lang="ru-RU" dirty="0" smtClean="0"/>
              <a:t>Регистрация под ГАН – КСИ ЛО:</a:t>
            </a:r>
          </a:p>
          <a:p>
            <a:pPr lvl="2"/>
            <a:r>
              <a:rPr lang="ru-RU" dirty="0" smtClean="0"/>
              <a:t>Отправка заявления на регистрацию с ролью «Администратор начислений под ГАН» - </a:t>
            </a:r>
            <a:r>
              <a:rPr lang="en-US" dirty="0">
                <a:hlinkClick r:id="rId2"/>
              </a:rPr>
              <a:t>http://smev.lenobl.ru/info/metod-materials.jsp</a:t>
            </a:r>
            <a:endParaRPr lang="ru-RU" dirty="0"/>
          </a:p>
          <a:p>
            <a:pPr lvl="3"/>
            <a:r>
              <a:rPr lang="ru-RU" dirty="0"/>
              <a:t>в электронном виде в формате </a:t>
            </a:r>
            <a:r>
              <a:rPr lang="ru-RU" b="1" u="sng" dirty="0"/>
              <a:t>.</a:t>
            </a:r>
            <a:r>
              <a:rPr lang="ru-RU" b="1" u="sng" dirty="0" err="1"/>
              <a:t>doc</a:t>
            </a:r>
            <a:r>
              <a:rPr lang="ru-RU" b="1" u="sng" dirty="0"/>
              <a:t> </a:t>
            </a:r>
            <a:r>
              <a:rPr lang="ru-RU" dirty="0"/>
              <a:t>на адрес smev-support@e-gov.lenobl.ru , в теме письма указывается "Заявка на доступ к ГИС ГМП от __наименование организации__";</a:t>
            </a:r>
          </a:p>
          <a:p>
            <a:pPr lvl="3"/>
            <a:r>
              <a:rPr lang="ru-RU" dirty="0" smtClean="0"/>
              <a:t>официальным </a:t>
            </a:r>
            <a:r>
              <a:rPr lang="ru-RU" dirty="0"/>
              <a:t>письмом на официальном бланке в адрес Комитета по телекоммуникациям и информатизации ЛО (191311, </a:t>
            </a:r>
            <a:r>
              <a:rPr lang="ru-RU" dirty="0" smtClean="0"/>
              <a:t>Санкт-Петербург</a:t>
            </a:r>
            <a:r>
              <a:rPr lang="ru-RU" dirty="0"/>
              <a:t>, ул. Смольного, </a:t>
            </a:r>
            <a:r>
              <a:rPr lang="ru-RU" dirty="0" smtClean="0"/>
              <a:t>д.3.</a:t>
            </a:r>
          </a:p>
          <a:p>
            <a:pPr lvl="1"/>
            <a:r>
              <a:rPr lang="ru-RU" dirty="0" smtClean="0"/>
              <a:t>Регистрация в качестве самостоятельного органа</a:t>
            </a:r>
          </a:p>
          <a:p>
            <a:endParaRPr lang="ru-RU" dirty="0"/>
          </a:p>
        </p:txBody>
      </p:sp>
      <p:pic>
        <p:nvPicPr>
          <p:cNvPr id="4" name="Объект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188640"/>
            <a:ext cx="941465" cy="1160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81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Исходящие запросы: ГИС ГМП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Запрос «Импорт начислений</a:t>
            </a:r>
            <a:r>
              <a:rPr lang="ru-RU" dirty="0" smtClean="0"/>
              <a:t>»</a:t>
            </a:r>
          </a:p>
          <a:p>
            <a:pPr lvl="1"/>
            <a:r>
              <a:rPr lang="ru-RU" dirty="0" smtClean="0"/>
              <a:t>Назначение запроса</a:t>
            </a:r>
            <a:endParaRPr lang="ru-RU" dirty="0"/>
          </a:p>
          <a:p>
            <a:pPr lvl="1"/>
            <a:r>
              <a:rPr lang="ru-RU" dirty="0"/>
              <a:t>Заполнение формы запроса</a:t>
            </a:r>
          </a:p>
          <a:p>
            <a:pPr lvl="1"/>
            <a:r>
              <a:rPr lang="ru-RU" dirty="0"/>
              <a:t>Подписание и отправка</a:t>
            </a:r>
          </a:p>
          <a:p>
            <a:pPr lvl="1"/>
            <a:r>
              <a:rPr lang="ru-RU" dirty="0"/>
              <a:t>Работа с </a:t>
            </a:r>
            <a:r>
              <a:rPr lang="ru-RU" dirty="0" smtClean="0"/>
              <a:t>шаблонами</a:t>
            </a:r>
          </a:p>
          <a:p>
            <a:r>
              <a:rPr lang="ru-RU" dirty="0" smtClean="0"/>
              <a:t>Запрос «Экспорт сведений»</a:t>
            </a:r>
            <a:endParaRPr lang="ru-RU" dirty="0"/>
          </a:p>
          <a:p>
            <a:pPr lvl="1"/>
            <a:r>
              <a:rPr lang="ru-RU" dirty="0"/>
              <a:t>Назначение запроса</a:t>
            </a:r>
          </a:p>
          <a:p>
            <a:pPr lvl="1"/>
            <a:r>
              <a:rPr lang="ru-RU" dirty="0"/>
              <a:t>Заполнение формы запроса</a:t>
            </a:r>
          </a:p>
          <a:p>
            <a:pPr lvl="1"/>
            <a:r>
              <a:rPr lang="ru-RU" dirty="0"/>
              <a:t>Подписание и </a:t>
            </a:r>
            <a:r>
              <a:rPr lang="ru-RU" dirty="0" smtClean="0"/>
              <a:t>отправка</a:t>
            </a:r>
          </a:p>
          <a:p>
            <a:r>
              <a:rPr lang="ru-RU" dirty="0" smtClean="0"/>
              <a:t>Типовые ответы на запросы, возможные ошибки.</a:t>
            </a:r>
            <a:endParaRPr lang="ru-RU" dirty="0"/>
          </a:p>
          <a:p>
            <a:endParaRPr lang="ru-RU" dirty="0"/>
          </a:p>
        </p:txBody>
      </p:sp>
      <p:pic>
        <p:nvPicPr>
          <p:cNvPr id="4" name="Объект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188640"/>
            <a:ext cx="941465" cy="1160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65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Входящие запросы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Структура раздела</a:t>
            </a:r>
          </a:p>
          <a:p>
            <a:r>
              <a:rPr lang="ru-RU" dirty="0" smtClean="0"/>
              <a:t>Маршрутизация запросов по Р-сведениям</a:t>
            </a:r>
            <a:endParaRPr lang="ru-RU" dirty="0"/>
          </a:p>
          <a:p>
            <a:r>
              <a:rPr lang="ru-RU" dirty="0" smtClean="0"/>
              <a:t>Заполнение типовых форм ответа на входящие запросы:</a:t>
            </a:r>
          </a:p>
          <a:p>
            <a:pPr lvl="1"/>
            <a:r>
              <a:rPr lang="ru-RU" dirty="0" smtClean="0"/>
              <a:t>Заполнение формы ответа «Данные найдены»</a:t>
            </a:r>
          </a:p>
          <a:p>
            <a:pPr lvl="1"/>
            <a:r>
              <a:rPr lang="ru-RU" dirty="0" smtClean="0"/>
              <a:t>Переадресация запроса</a:t>
            </a:r>
          </a:p>
          <a:p>
            <a:pPr lvl="1"/>
            <a:r>
              <a:rPr lang="ru-RU" dirty="0" smtClean="0"/>
              <a:t>Заполнение формы ответа «Данные не найдены»</a:t>
            </a:r>
          </a:p>
          <a:p>
            <a:r>
              <a:rPr lang="ru-RU" dirty="0" smtClean="0"/>
              <a:t>Типовые технические проблемы</a:t>
            </a:r>
          </a:p>
          <a:p>
            <a:endParaRPr lang="ru-RU" dirty="0"/>
          </a:p>
        </p:txBody>
      </p:sp>
      <p:pic>
        <p:nvPicPr>
          <p:cNvPr id="4" name="Объект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188640"/>
            <a:ext cx="941465" cy="1160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71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1">
  <a:themeElements>
    <a:clrScheme name="Другая 13">
      <a:dk1>
        <a:sysClr val="windowText" lastClr="000000"/>
      </a:dk1>
      <a:lt1>
        <a:sysClr val="window" lastClr="FFFFFF"/>
      </a:lt1>
      <a:dk2>
        <a:srgbClr val="646B86"/>
      </a:dk2>
      <a:lt2>
        <a:srgbClr val="DFE1E7"/>
      </a:lt2>
      <a:accent1>
        <a:srgbClr val="0070C0"/>
      </a:accent1>
      <a:accent2>
        <a:srgbClr val="CCB400"/>
      </a:accent2>
      <a:accent3>
        <a:srgbClr val="0084B4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743</TotalTime>
  <Words>1028</Words>
  <Application>Microsoft Office PowerPoint</Application>
  <PresentationFormat>Экран (4:3)</PresentationFormat>
  <Paragraphs>128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Тема1</vt:lpstr>
      <vt:lpstr>Портал межведомственного электронного взаимодействия Ленинградской области </vt:lpstr>
      <vt:lpstr>Основные функции АИС «Межвед ЛО»</vt:lpstr>
      <vt:lpstr>Нормативные-правовые акты</vt:lpstr>
      <vt:lpstr>Порядок подключения к АИС "Межвед" ЛО</vt:lpstr>
      <vt:lpstr>Основные разделы системы</vt:lpstr>
      <vt:lpstr>Исходящие запросы</vt:lpstr>
      <vt:lpstr>Исходящие запросы: ГИС ГМП </vt:lpstr>
      <vt:lpstr>Исходящие запросы: ГИС ГМП </vt:lpstr>
      <vt:lpstr>Входящие запросы</vt:lpstr>
      <vt:lpstr>Услуги</vt:lpstr>
      <vt:lpstr>Дополнительный функционал</vt:lpstr>
      <vt:lpstr>Дополнительное ПО для работы с АИС "Межвед" ЛО</vt:lpstr>
      <vt:lpstr>Контактные данные по вопросам работы  АИС "Межвед" ЛО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Портал межведомственного электронного взаимодействия Ленинградской области</dc:title>
  <dc:creator>Ирина</dc:creator>
  <cp:lastModifiedBy>User</cp:lastModifiedBy>
  <cp:revision>38</cp:revision>
  <dcterms:created xsi:type="dcterms:W3CDTF">2015-11-22T19:38:43Z</dcterms:created>
  <dcterms:modified xsi:type="dcterms:W3CDTF">2017-07-27T06:52:12Z</dcterms:modified>
</cp:coreProperties>
</file>